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21.png" ContentType="image/png"/>
  <Override PartName="/ppt/media/image19.png" ContentType="image/png"/>
  <Override PartName="/ppt/media/image5.png" ContentType="image/png"/>
  <Override PartName="/ppt/media/image14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8.png" ContentType="image/png"/>
  <Override PartName="/ppt/media/image1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82AD581F-F1C7-48B7-9181-97F18E60E988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FD9FD9-518F-44EA-9EE3-A327465642B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CFA32FE-EA3F-4EB6-ABB7-EBCF5288F96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4102546-6640-4F75-AAB7-AD2CF61E12B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71D24A-7BF9-4110-9CF0-89840BF21590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A0D3DF9-B608-443A-B7CF-45B20657AFCC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5D8632-8656-4005-AE6C-86C1F2CE4B6B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CADA4E-E14C-4F3D-B7B7-6F36FBEA64A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AD9426-2460-4080-9EF4-AB4C8A5988CC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AC329C-F3C8-437A-A882-0612CE2269C5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C9ABD77-4E9D-4E10-894F-EC67EC37E700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75E1B0-FCD6-4637-A1BF-CA169DDBB89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D22C51-42DF-459C-B813-C9B24F738FD8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418DBEE-3F87-47F9-9E83-8B6255BD6FBF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35;p8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Google Shape;36;p8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Google Shape;37;p8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ic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27;p6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Google Shape;28;p6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" name="Google Shape;29;p6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31;p7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32;p7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" name="Google Shape;33;p7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;p9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Google Shape;40;p9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" name="Google Shape;41;p9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;p1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Google Shape;44;p1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" name="Google Shape;45;p1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1;p2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Google Shape;12;p2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" name="Google Shape;13;p2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ic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7;p1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Google Shape;48;p1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Google Shape;49;p1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5;p3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Google Shape;16;p3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" name="Google Shape;17;p3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ic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 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;p4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Google Shape;20;p4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" name="Google Shape;21;p4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23;p5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Google Shape;24;p5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" name="Google Shape;25;p5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L4taoACXe-A&amp;feature=youtu.be" TargetMode="External"/><Relationship Id="rId2" Type="http://schemas.openxmlformats.org/officeDocument/2006/relationships/image" Target="../media/image11.png"/><Relationship Id="rId3" Type="http://schemas.openxmlformats.org/officeDocument/2006/relationships/hyperlink" Target="https://www.youtube.com/shorts/ISOO37JSwbE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8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7b7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6;p13" descr=""/>
          <p:cNvPicPr/>
          <p:nvPr/>
        </p:nvPicPr>
        <p:blipFill>
          <a:blip r:embed="rId1"/>
          <a:stretch/>
        </p:blipFill>
        <p:spPr>
          <a:xfrm>
            <a:off x="0" y="-1292400"/>
            <a:ext cx="14629680" cy="1272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Google Shape;57;p13"/>
          <p:cNvSpPr/>
          <p:nvPr/>
        </p:nvSpPr>
        <p:spPr>
          <a:xfrm>
            <a:off x="793800" y="327240"/>
            <a:ext cx="7555680" cy="79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ctr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62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Google Shape;58;p13"/>
          <p:cNvSpPr/>
          <p:nvPr/>
        </p:nvSpPr>
        <p:spPr>
          <a:xfrm>
            <a:off x="3191400" y="2735280"/>
            <a:ext cx="7714800" cy="176436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4900" strike="noStrike" u="none">
                <a:solidFill>
                  <a:schemeClr val="lt1"/>
                </a:solidFill>
                <a:effectLst/>
                <a:uFillTx/>
                <a:latin typeface="Crimson Pro"/>
                <a:ea typeface="Crimson Pro"/>
              </a:rPr>
              <a:t>스마트한 제어</a:t>
            </a:r>
            <a:r>
              <a:rPr b="1" lang="en-US" sz="4900" strike="noStrike" u="none">
                <a:solidFill>
                  <a:schemeClr val="lt1"/>
                </a:solidFill>
                <a:effectLst/>
                <a:uFillTx/>
                <a:latin typeface="Crimson Pro"/>
                <a:ea typeface="Crimson Pro"/>
              </a:rPr>
              <a:t>, </a:t>
            </a:r>
            <a:r>
              <a:rPr b="1" lang="zh-CN" sz="4900" strike="noStrike" u="none">
                <a:solidFill>
                  <a:schemeClr val="lt1"/>
                </a:solidFill>
                <a:effectLst/>
                <a:uFillTx/>
                <a:latin typeface="Crimson Pro"/>
                <a:ea typeface="Crimson Pro"/>
              </a:rPr>
              <a:t>자유로운 주행</a:t>
            </a:r>
            <a:endParaRPr b="0" lang="en-US" sz="4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Google Shape;59;p13"/>
          <p:cNvSpPr/>
          <p:nvPr/>
        </p:nvSpPr>
        <p:spPr>
          <a:xfrm>
            <a:off x="4488840" y="4231800"/>
            <a:ext cx="5084280" cy="58356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h-CN" sz="1800" strike="noStrike" u="none">
                <a:solidFill>
                  <a:schemeClr val="lt1"/>
                </a:solidFill>
                <a:effectLst/>
                <a:uFillTx/>
                <a:latin typeface="Heebo"/>
                <a:ea typeface="Heebo"/>
              </a:rPr>
              <a:t>블루투스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Heebo"/>
                <a:ea typeface="Heebo"/>
              </a:rPr>
              <a:t>&amp; </a:t>
            </a:r>
            <a:r>
              <a:rPr b="1" lang="zh-CN" sz="1800" strike="noStrike" u="none">
                <a:solidFill>
                  <a:schemeClr val="lt1"/>
                </a:solidFill>
                <a:effectLst/>
                <a:uFillTx/>
                <a:latin typeface="Heebo"/>
                <a:ea typeface="Heebo"/>
              </a:rPr>
              <a:t>자율주행 기반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Heebo"/>
                <a:ea typeface="Heebo"/>
              </a:rPr>
              <a:t>RC</a:t>
            </a:r>
            <a:r>
              <a:rPr b="1" lang="zh-CN" sz="1800" strike="noStrike" u="none">
                <a:solidFill>
                  <a:schemeClr val="lt1"/>
                </a:solidFill>
                <a:effectLst/>
                <a:uFillTx/>
                <a:latin typeface="Heebo"/>
                <a:ea typeface="Heebo"/>
              </a:rPr>
              <a:t>카 제어 시스템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Google Shape;60;p13"/>
          <p:cNvSpPr/>
          <p:nvPr/>
        </p:nvSpPr>
        <p:spPr>
          <a:xfrm>
            <a:off x="9110880" y="7515000"/>
            <a:ext cx="537084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4</a:t>
            </a:r>
            <a:r>
              <a:rPr b="1" lang="zh-CN" sz="2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조 민형기 </a:t>
            </a:r>
            <a:r>
              <a:rPr b="1" lang="en-US" sz="2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| </a:t>
            </a:r>
            <a:r>
              <a:rPr b="1" lang="zh-CN" sz="2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한상진 </a:t>
            </a:r>
            <a:r>
              <a:rPr b="1" lang="en-US" sz="2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| </a:t>
            </a:r>
            <a:r>
              <a:rPr b="1" lang="zh-CN" sz="2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진영제 </a:t>
            </a:r>
            <a:r>
              <a:rPr b="1" lang="en-US" sz="2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| </a:t>
            </a:r>
            <a:r>
              <a:rPr b="1" lang="zh-CN" sz="22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전길수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204;p22"/>
          <p:cNvSpPr/>
          <p:nvPr/>
        </p:nvSpPr>
        <p:spPr>
          <a:xfrm>
            <a:off x="533880" y="419400"/>
            <a:ext cx="381240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zh-CN" sz="300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동작 영상 </a:t>
            </a:r>
            <a:r>
              <a:rPr b="1" lang="en-US" sz="300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(QR </a:t>
            </a:r>
            <a:r>
              <a:rPr b="1" lang="zh-CN" sz="300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코드</a:t>
            </a:r>
            <a:r>
              <a:rPr b="1" lang="en-US" sz="300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)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Google Shape;205;p22"/>
          <p:cNvSpPr/>
          <p:nvPr/>
        </p:nvSpPr>
        <p:spPr>
          <a:xfrm>
            <a:off x="533880" y="1277280"/>
            <a:ext cx="20865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RC</a:t>
            </a:r>
            <a:r>
              <a:rPr b="1" lang="zh-CN" sz="150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카 수동 조작 시연 영상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Google Shape;206;p22"/>
          <p:cNvSpPr/>
          <p:nvPr/>
        </p:nvSpPr>
        <p:spPr>
          <a:xfrm>
            <a:off x="533880" y="1667880"/>
            <a:ext cx="6594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tabLst>
                <a:tab algn="l" pos="0"/>
              </a:tabLst>
            </a:pPr>
            <a:r>
              <a:rPr b="0" lang="zh-CN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블루투스를 이용한 전</a:t>
            </a:r>
            <a:r>
              <a:rPr b="0" lang="en-US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/</a:t>
            </a:r>
            <a:r>
              <a:rPr b="0" lang="zh-CN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후진</a:t>
            </a:r>
            <a:r>
              <a:rPr b="0" lang="en-US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좌</a:t>
            </a:r>
            <a:r>
              <a:rPr b="0" lang="en-US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/</a:t>
            </a:r>
            <a:r>
              <a:rPr b="0" lang="zh-CN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우회전 및 속도 조절 시연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Google Shape;207;p22"/>
          <p:cNvSpPr/>
          <p:nvPr/>
        </p:nvSpPr>
        <p:spPr>
          <a:xfrm>
            <a:off x="7508880" y="1277280"/>
            <a:ext cx="209232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3000"/>
              </a:lnSpc>
              <a:tabLst>
                <a:tab algn="l" pos="0"/>
              </a:tabLst>
            </a:pPr>
            <a:r>
              <a:rPr b="1" lang="zh-CN" sz="150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자동 회피 주행 시연 영상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Google Shape;208;p22"/>
          <p:cNvSpPr/>
          <p:nvPr/>
        </p:nvSpPr>
        <p:spPr>
          <a:xfrm>
            <a:off x="7508880" y="1667880"/>
            <a:ext cx="6594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tabLst>
                <a:tab algn="l" pos="0"/>
              </a:tabLst>
            </a:pPr>
            <a:r>
              <a:rPr b="0" lang="zh-CN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초음파 센서로 장애물을 감지하고 자동으로 회피하는 모습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Google Shape;209;p22"/>
          <p:cNvSpPr/>
          <p:nvPr/>
        </p:nvSpPr>
        <p:spPr>
          <a:xfrm>
            <a:off x="533880" y="7817760"/>
            <a:ext cx="1356228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tabLst>
                <a:tab algn="l" pos="0"/>
              </a:tabLst>
            </a:pPr>
            <a:r>
              <a:rPr b="0" lang="zh-CN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제작된 </a:t>
            </a:r>
            <a:r>
              <a:rPr b="0" lang="en-US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RC</a:t>
            </a:r>
            <a:r>
              <a:rPr b="0" lang="zh-CN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카의 실제 동작을 영상으로 확인하실 수 있습니다</a:t>
            </a:r>
            <a:r>
              <a:rPr b="0" lang="en-US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 </a:t>
            </a:r>
            <a:r>
              <a:rPr b="0" lang="zh-CN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각 영상은 </a:t>
            </a:r>
            <a:r>
              <a:rPr b="0" lang="en-US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QR </a:t>
            </a:r>
            <a:r>
              <a:rPr b="0" lang="zh-CN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코드를 통해 쉽게 접근 가능하며 하이퍼링크도 포함되어있습니다</a:t>
            </a:r>
            <a:r>
              <a:rPr b="0" lang="en-US" sz="120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Google Shape;210;p22"/>
          <p:cNvSpPr/>
          <p:nvPr/>
        </p:nvSpPr>
        <p:spPr>
          <a:xfrm>
            <a:off x="12653280" y="7676640"/>
            <a:ext cx="1900440" cy="4759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2" name="Google Shape;211;p22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7508880" y="2008800"/>
            <a:ext cx="5601600" cy="557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3" name="Google Shape;212;p22" descr="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533880" y="2059560"/>
            <a:ext cx="5550480" cy="5519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218;p23"/>
          <p:cNvSpPr/>
          <p:nvPr/>
        </p:nvSpPr>
        <p:spPr>
          <a:xfrm>
            <a:off x="550800" y="528120"/>
            <a:ext cx="67863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3000" strike="noStrike" u="none">
                <a:solidFill>
                  <a:schemeClr val="dk1"/>
                </a:solidFill>
                <a:effectLst/>
                <a:uFillTx/>
                <a:latin typeface="Crimson Pro"/>
                <a:ea typeface="Crimson Pro"/>
              </a:rPr>
              <a:t>프로젝트 수행 중 발견된 문제점 요약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5" name="Google Shape;219;p23" descr=""/>
          <p:cNvPicPr/>
          <p:nvPr/>
        </p:nvPicPr>
        <p:blipFill>
          <a:blip r:embed="rId1"/>
          <a:stretch/>
        </p:blipFill>
        <p:spPr>
          <a:xfrm>
            <a:off x="1676520" y="1445760"/>
            <a:ext cx="11277000" cy="1485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6" name="Google Shape;220;p23" descr=""/>
          <p:cNvPicPr/>
          <p:nvPr/>
        </p:nvPicPr>
        <p:blipFill>
          <a:blip r:embed="rId2"/>
          <a:stretch/>
        </p:blipFill>
        <p:spPr>
          <a:xfrm>
            <a:off x="2118960" y="1807560"/>
            <a:ext cx="761400" cy="76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" name="Google Shape;221;p23" descr=""/>
          <p:cNvPicPr/>
          <p:nvPr/>
        </p:nvPicPr>
        <p:blipFill>
          <a:blip r:embed="rId3"/>
          <a:stretch/>
        </p:blipFill>
        <p:spPr>
          <a:xfrm>
            <a:off x="2328480" y="2017080"/>
            <a:ext cx="342360" cy="342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Google Shape;222;p23"/>
          <p:cNvSpPr/>
          <p:nvPr/>
        </p:nvSpPr>
        <p:spPr>
          <a:xfrm>
            <a:off x="3056400" y="1555560"/>
            <a:ext cx="647172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1800" strike="noStrike" u="none">
                <a:solidFill>
                  <a:srgbClr val="ff0000"/>
                </a:solidFill>
                <a:effectLst/>
                <a:uFillTx/>
                <a:latin typeface="Crimson Pro"/>
                <a:ea typeface="Crimson Pro"/>
              </a:rPr>
              <a:t>초음파 센서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Google Shape;223;p23"/>
          <p:cNvSpPr/>
          <p:nvPr/>
        </p:nvSpPr>
        <p:spPr>
          <a:xfrm>
            <a:off x="3056400" y="1988640"/>
            <a:ext cx="628596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Heebo"/>
              <a:buChar char="●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거리 측정값 불안정 및 노이즈 발생 측정값 정확도 저하 현상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Heebo"/>
              <a:buChar char="●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벽에 근접하거나 여러 센서 동시 사용 시 오작동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0" name="Google Shape;224;p23" descr=""/>
          <p:cNvPicPr/>
          <p:nvPr/>
        </p:nvPicPr>
        <p:blipFill>
          <a:blip r:embed="rId4"/>
          <a:stretch/>
        </p:blipFill>
        <p:spPr>
          <a:xfrm>
            <a:off x="1676520" y="3503160"/>
            <a:ext cx="11277000" cy="14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1" name="Google Shape;225;p23"/>
          <p:cNvSpPr/>
          <p:nvPr/>
        </p:nvSpPr>
        <p:spPr>
          <a:xfrm>
            <a:off x="3056400" y="3612960"/>
            <a:ext cx="647172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Crimson Pro"/>
                <a:ea typeface="Crimson Pro"/>
              </a:rPr>
              <a:t>좌 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Crimson Pro"/>
                <a:ea typeface="Crimson Pro"/>
              </a:rPr>
              <a:t>/ </a:t>
            </a: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Crimson Pro"/>
                <a:ea typeface="Crimson Pro"/>
              </a:rPr>
              <a:t>우 초음파 센서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Google Shape;226;p23"/>
          <p:cNvSpPr/>
          <p:nvPr/>
        </p:nvSpPr>
        <p:spPr>
          <a:xfrm>
            <a:off x="3056400" y="4046040"/>
            <a:ext cx="833724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Heebo"/>
              <a:buChar char="●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초음파 센서 상시 비교 시 과다한 방향 전환 발생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Heebo"/>
              <a:buChar char="●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하드웨어 설계상 센서가 대각선 방향을 바라보는 문제 불필요한 회전으로 인한 주행 경로 불안정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3" name="Google Shape;227;p23" descr=""/>
          <p:cNvPicPr/>
          <p:nvPr/>
        </p:nvPicPr>
        <p:blipFill>
          <a:blip r:embed="rId5"/>
          <a:stretch/>
        </p:blipFill>
        <p:spPr>
          <a:xfrm>
            <a:off x="1676520" y="5560560"/>
            <a:ext cx="11277000" cy="148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Google Shape;228;p23"/>
          <p:cNvSpPr/>
          <p:nvPr/>
        </p:nvSpPr>
        <p:spPr>
          <a:xfrm>
            <a:off x="3056400" y="5670360"/>
            <a:ext cx="647172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1800" strike="noStrike" u="none">
                <a:solidFill>
                  <a:srgbClr val="6d9eeb"/>
                </a:solidFill>
                <a:effectLst/>
                <a:uFillTx/>
                <a:latin typeface="Crimson Pro"/>
                <a:ea typeface="Crimson Pro"/>
              </a:rPr>
              <a:t>속도 조절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Google Shape;229;p23"/>
          <p:cNvSpPr/>
          <p:nvPr/>
        </p:nvSpPr>
        <p:spPr>
          <a:xfrm>
            <a:off x="3056400" y="6103440"/>
            <a:ext cx="678636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Heebo"/>
              <a:buChar char="●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1kHz </a:t>
            </a: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기준 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PWM </a:t>
            </a: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펄스값 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370 </a:t>
            </a: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이상에서만 모터 동작하여 세밀한 속도 단계 조절 필요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Heebo"/>
              <a:buChar char="●"/>
            </a:pPr>
            <a:r>
              <a:rPr b="0" lang="zh-CN" sz="14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설치된 배터리 상태에 따른 속도조절 필요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Google Shape;230;p23"/>
          <p:cNvSpPr/>
          <p:nvPr/>
        </p:nvSpPr>
        <p:spPr>
          <a:xfrm>
            <a:off x="2118600" y="3882960"/>
            <a:ext cx="761400" cy="761400"/>
          </a:xfrm>
          <a:prstGeom prst="ellipse">
            <a:avLst/>
          </a:prstGeom>
          <a:solidFill>
            <a:srgbClr val="d9ead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7" name="Google Shape;231;p23" descr=""/>
          <p:cNvPicPr/>
          <p:nvPr/>
        </p:nvPicPr>
        <p:blipFill>
          <a:blip r:embed="rId6"/>
          <a:stretch/>
        </p:blipFill>
        <p:spPr>
          <a:xfrm>
            <a:off x="2328480" y="4074480"/>
            <a:ext cx="342360" cy="342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Google Shape;232;p23"/>
          <p:cNvSpPr/>
          <p:nvPr/>
        </p:nvSpPr>
        <p:spPr>
          <a:xfrm>
            <a:off x="2118600" y="5940360"/>
            <a:ext cx="761400" cy="761400"/>
          </a:xfrm>
          <a:prstGeom prst="ellipse">
            <a:avLst/>
          </a:prstGeom>
          <a:solidFill>
            <a:srgbClr val="cfe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9" name="Google Shape;233;p23" descr=""/>
          <p:cNvPicPr/>
          <p:nvPr/>
        </p:nvPicPr>
        <p:blipFill>
          <a:blip r:embed="rId7"/>
          <a:stretch/>
        </p:blipFill>
        <p:spPr>
          <a:xfrm>
            <a:off x="2328480" y="6131880"/>
            <a:ext cx="342360" cy="342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0" name="Google Shape;234;p23"/>
          <p:cNvSpPr/>
          <p:nvPr/>
        </p:nvSpPr>
        <p:spPr>
          <a:xfrm>
            <a:off x="12653280" y="7676640"/>
            <a:ext cx="1900440" cy="4759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240;p24"/>
          <p:cNvSpPr/>
          <p:nvPr/>
        </p:nvSpPr>
        <p:spPr>
          <a:xfrm>
            <a:off x="12653280" y="7551360"/>
            <a:ext cx="1900440" cy="60156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241;p24"/>
          <p:cNvSpPr/>
          <p:nvPr/>
        </p:nvSpPr>
        <p:spPr>
          <a:xfrm>
            <a:off x="793800" y="417960"/>
            <a:ext cx="7730280" cy="86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4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문제점 해결 방안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3" name="Google Shape;242;p24" descr=""/>
          <p:cNvPicPr/>
          <p:nvPr/>
        </p:nvPicPr>
        <p:blipFill>
          <a:blip r:embed="rId1"/>
          <a:stretch/>
        </p:blipFill>
        <p:spPr>
          <a:xfrm>
            <a:off x="1022400" y="1832400"/>
            <a:ext cx="5485680" cy="238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4" name="Google Shape;243;p24" descr=""/>
          <p:cNvPicPr/>
          <p:nvPr/>
        </p:nvPicPr>
        <p:blipFill>
          <a:blip r:embed="rId2"/>
          <a:stretch/>
        </p:blipFill>
        <p:spPr>
          <a:xfrm>
            <a:off x="7954200" y="1820880"/>
            <a:ext cx="5485680" cy="238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5" name="Google Shape;244;p24" descr=""/>
          <p:cNvPicPr/>
          <p:nvPr/>
        </p:nvPicPr>
        <p:blipFill>
          <a:blip r:embed="rId3"/>
          <a:stretch/>
        </p:blipFill>
        <p:spPr>
          <a:xfrm>
            <a:off x="4572000" y="4868640"/>
            <a:ext cx="5485680" cy="238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6" name="Google Shape;245;p24" descr=""/>
          <p:cNvPicPr/>
          <p:nvPr/>
        </p:nvPicPr>
        <p:blipFill>
          <a:blip r:embed="rId4"/>
          <a:stretch/>
        </p:blipFill>
        <p:spPr>
          <a:xfrm>
            <a:off x="1302480" y="2070000"/>
            <a:ext cx="761400" cy="76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7" name="Google Shape;246;p24" descr=""/>
          <p:cNvPicPr/>
          <p:nvPr/>
        </p:nvPicPr>
        <p:blipFill>
          <a:blip r:embed="rId5"/>
          <a:stretch/>
        </p:blipFill>
        <p:spPr>
          <a:xfrm>
            <a:off x="1512000" y="2279520"/>
            <a:ext cx="342360" cy="342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8" name="Google Shape;247;p24"/>
          <p:cNvSpPr/>
          <p:nvPr/>
        </p:nvSpPr>
        <p:spPr>
          <a:xfrm>
            <a:off x="8296200" y="2070000"/>
            <a:ext cx="761400" cy="761400"/>
          </a:xfrm>
          <a:prstGeom prst="ellipse">
            <a:avLst/>
          </a:prstGeom>
          <a:solidFill>
            <a:srgbClr val="d9ead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9" name="Google Shape;248;p24" descr=""/>
          <p:cNvPicPr/>
          <p:nvPr/>
        </p:nvPicPr>
        <p:blipFill>
          <a:blip r:embed="rId6"/>
          <a:stretch/>
        </p:blipFill>
        <p:spPr>
          <a:xfrm>
            <a:off x="8505720" y="2261520"/>
            <a:ext cx="342360" cy="342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Google Shape;249;p24"/>
          <p:cNvSpPr/>
          <p:nvPr/>
        </p:nvSpPr>
        <p:spPr>
          <a:xfrm>
            <a:off x="4930560" y="5141160"/>
            <a:ext cx="761400" cy="761400"/>
          </a:xfrm>
          <a:prstGeom prst="ellipse">
            <a:avLst/>
          </a:prstGeom>
          <a:solidFill>
            <a:srgbClr val="cfe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1" name="Google Shape;250;p24" descr=""/>
          <p:cNvPicPr/>
          <p:nvPr/>
        </p:nvPicPr>
        <p:blipFill>
          <a:blip r:embed="rId7"/>
          <a:stretch/>
        </p:blipFill>
        <p:spPr>
          <a:xfrm>
            <a:off x="5140440" y="5332680"/>
            <a:ext cx="342360" cy="342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2" name="Google Shape;251;p24"/>
          <p:cNvSpPr/>
          <p:nvPr/>
        </p:nvSpPr>
        <p:spPr>
          <a:xfrm>
            <a:off x="2430000" y="2202120"/>
            <a:ext cx="647172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1800" strike="noStrike" u="none">
                <a:solidFill>
                  <a:srgbClr val="48b71b"/>
                </a:solidFill>
                <a:effectLst/>
                <a:uFillTx/>
                <a:latin typeface="Crimson Pro"/>
                <a:ea typeface="Crimson Pro"/>
              </a:rPr>
              <a:t>초음파 센서 개선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Google Shape;252;p24"/>
          <p:cNvSpPr/>
          <p:nvPr/>
        </p:nvSpPr>
        <p:spPr>
          <a:xfrm>
            <a:off x="2430000" y="2667240"/>
            <a:ext cx="6285960" cy="12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순차적 측정 방식 도입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3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개 센서의 측정 타이밍 분리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Times New Roman"/>
              </a:rPr>
              <a:t>센서 간 간섭 최소화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Google Shape;253;p24"/>
          <p:cNvSpPr/>
          <p:nvPr/>
        </p:nvSpPr>
        <p:spPr>
          <a:xfrm>
            <a:off x="9432000" y="2202120"/>
            <a:ext cx="647172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1800" strike="noStrike" u="none">
                <a:solidFill>
                  <a:srgbClr val="48b71b"/>
                </a:solidFill>
                <a:effectLst/>
                <a:uFillTx/>
                <a:latin typeface="Crimson Pro"/>
                <a:ea typeface="Crimson Pro"/>
              </a:rPr>
              <a:t>좌 </a:t>
            </a:r>
            <a:r>
              <a:rPr b="1" lang="en-US" sz="1800" strike="noStrike" u="none">
                <a:solidFill>
                  <a:srgbClr val="48b71b"/>
                </a:solidFill>
                <a:effectLst/>
                <a:uFillTx/>
                <a:latin typeface="Crimson Pro"/>
                <a:ea typeface="Crimson Pro"/>
              </a:rPr>
              <a:t>/ </a:t>
            </a:r>
            <a:r>
              <a:rPr b="1" lang="zh-CN" sz="1800" strike="noStrike" u="none">
                <a:solidFill>
                  <a:srgbClr val="48b71b"/>
                </a:solidFill>
                <a:effectLst/>
                <a:uFillTx/>
                <a:latin typeface="Crimson Pro"/>
                <a:ea typeface="Crimson Pro"/>
              </a:rPr>
              <a:t>우 초음파 센서 최적화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Google Shape;254;p24"/>
          <p:cNvSpPr/>
          <p:nvPr/>
        </p:nvSpPr>
        <p:spPr>
          <a:xfrm>
            <a:off x="9432000" y="2667240"/>
            <a:ext cx="6285960" cy="12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전방거리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30cm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미만일때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이상일때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구분하여 좌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/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우 센서 활용 분리하여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장애물 회피 시에만 선택적 활성화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Google Shape;255;p24"/>
          <p:cNvSpPr/>
          <p:nvPr/>
        </p:nvSpPr>
        <p:spPr>
          <a:xfrm>
            <a:off x="6058080" y="5684040"/>
            <a:ext cx="3663720" cy="8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기본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PWM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범위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: 370 ~ 1000 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설정 총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10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단계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70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씩 순차적 증가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Google Shape;256;p24"/>
          <p:cNvSpPr/>
          <p:nvPr/>
        </p:nvSpPr>
        <p:spPr>
          <a:xfrm>
            <a:off x="6058080" y="5281920"/>
            <a:ext cx="647172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h-CN" sz="1800" strike="noStrike" u="none">
                <a:solidFill>
                  <a:srgbClr val="48b71b"/>
                </a:solidFill>
                <a:effectLst/>
                <a:uFillTx/>
                <a:latin typeface="Crimson Pro"/>
                <a:ea typeface="Crimson Pro"/>
              </a:rPr>
              <a:t>속도 조절 개선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262;p25"/>
          <p:cNvSpPr/>
          <p:nvPr/>
        </p:nvSpPr>
        <p:spPr>
          <a:xfrm>
            <a:off x="793800" y="133776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zh-CN" sz="4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마무리 및 회고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263;p25"/>
          <p:cNvSpPr/>
          <p:nvPr/>
        </p:nvSpPr>
        <p:spPr>
          <a:xfrm>
            <a:off x="793800" y="2500200"/>
            <a:ext cx="13042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이번 프로젝트를 통해 다음과 같은 귀중한 경험과 교훈을 얻었습니다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0" name="Google Shape;264;p25" descr="preencoded.png"/>
          <p:cNvPicPr/>
          <p:nvPr/>
        </p:nvPicPr>
        <p:blipFill>
          <a:blip r:embed="rId1"/>
          <a:stretch/>
        </p:blipFill>
        <p:spPr>
          <a:xfrm>
            <a:off x="793800" y="3118320"/>
            <a:ext cx="566280" cy="5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Google Shape;265;p25"/>
          <p:cNvSpPr/>
          <p:nvPr/>
        </p:nvSpPr>
        <p:spPr>
          <a:xfrm>
            <a:off x="793800" y="396864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zh-CN" sz="2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임베디드 시스템 이해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Google Shape;266;p25"/>
          <p:cNvSpPr/>
          <p:nvPr/>
        </p:nvSpPr>
        <p:spPr>
          <a:xfrm>
            <a:off x="793800" y="4458960"/>
            <a:ext cx="415800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임베디드 시스템의 기본 구조와 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FreeRTOS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기반의 태스크 분할을 통한 병렬 제어의 중요성을 깊이 이해하고 직접 구현해보는 귀중한 경험을 했습니다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3" name="Google Shape;267;p25" descr="preencoded.png"/>
          <p:cNvPicPr/>
          <p:nvPr/>
        </p:nvPicPr>
        <p:blipFill>
          <a:blip r:embed="rId2"/>
          <a:stretch/>
        </p:blipFill>
        <p:spPr>
          <a:xfrm>
            <a:off x="5235840" y="3118320"/>
            <a:ext cx="566280" cy="5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4" name="Google Shape;268;p25"/>
          <p:cNvSpPr/>
          <p:nvPr/>
        </p:nvSpPr>
        <p:spPr>
          <a:xfrm>
            <a:off x="5235840" y="396864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zh-CN" sz="2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하드웨어 연동 체감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Google Shape;269;p25"/>
          <p:cNvSpPr/>
          <p:nvPr/>
        </p:nvSpPr>
        <p:spPr>
          <a:xfrm>
            <a:off x="5235840" y="4458960"/>
            <a:ext cx="415800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초음파 센서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블루투스 모듈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모터 드라이버 등 실제 하드웨어 컴포넌트와의 연동 과정에서 센싱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통신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모터 제어의 복잡성과 중요성을 체감했습니다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6" name="Google Shape;270;p25" descr="preencoded.png"/>
          <p:cNvPicPr/>
          <p:nvPr/>
        </p:nvPicPr>
        <p:blipFill>
          <a:blip r:embed="rId3"/>
          <a:stretch/>
        </p:blipFill>
        <p:spPr>
          <a:xfrm>
            <a:off x="9677880" y="3118320"/>
            <a:ext cx="566280" cy="5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7" name="Google Shape;271;p25"/>
          <p:cNvSpPr/>
          <p:nvPr/>
        </p:nvSpPr>
        <p:spPr>
          <a:xfrm>
            <a:off x="9677880" y="396864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zh-CN" sz="2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향후 개선 방향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Google Shape;272;p25"/>
          <p:cNvSpPr/>
          <p:nvPr/>
        </p:nvSpPr>
        <p:spPr>
          <a:xfrm>
            <a:off x="9677880" y="4458960"/>
            <a:ext cx="415800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현재 코스는 여러 번 시도하면 충돌 없이 완주할 수 있지만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다른 코스에선 벽 충돌 없이 완벽한 주행을 보장하기 어렵습니다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 1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차 목표는 현재 코스에서 벽 충돌 없이 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100%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완주하는 것이며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향후 더 정밀한 조정을 통해 코스 변경 시에도 안정적으로 주행할 수 있도록 개선할 계획입니다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Google Shape;273;p25"/>
          <p:cNvSpPr/>
          <p:nvPr/>
        </p:nvSpPr>
        <p:spPr>
          <a:xfrm>
            <a:off x="793800" y="6166080"/>
            <a:ext cx="41580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Google Shape;274;p25"/>
          <p:cNvSpPr/>
          <p:nvPr/>
        </p:nvSpPr>
        <p:spPr>
          <a:xfrm>
            <a:off x="12653280" y="7551360"/>
            <a:ext cx="1900440" cy="60156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66;p14"/>
          <p:cNvSpPr/>
          <p:nvPr/>
        </p:nvSpPr>
        <p:spPr>
          <a:xfrm>
            <a:off x="786240" y="6042960"/>
            <a:ext cx="13042080" cy="601560"/>
          </a:xfrm>
          <a:prstGeom prst="rect">
            <a:avLst/>
          </a:prstGeom>
          <a:solidFill>
            <a:srgbClr val="f3f3f3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Google Shape;67;p14"/>
          <p:cNvSpPr/>
          <p:nvPr/>
        </p:nvSpPr>
        <p:spPr>
          <a:xfrm>
            <a:off x="793800" y="159120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zh-CN" sz="4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주요 기능 정리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Google Shape;68;p14"/>
          <p:cNvSpPr/>
          <p:nvPr/>
        </p:nvSpPr>
        <p:spPr>
          <a:xfrm>
            <a:off x="793800" y="2753640"/>
            <a:ext cx="13042080" cy="3876840"/>
          </a:xfrm>
          <a:prstGeom prst="roundRect">
            <a:avLst>
              <a:gd name="adj" fmla="val 1042"/>
            </a:avLst>
          </a:prstGeom>
          <a:noFill/>
          <a:ln w="9525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Google Shape;69;p14"/>
          <p:cNvSpPr/>
          <p:nvPr/>
        </p:nvSpPr>
        <p:spPr>
          <a:xfrm>
            <a:off x="801360" y="2761200"/>
            <a:ext cx="13026960" cy="6494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Google Shape;70;p14"/>
          <p:cNvSpPr/>
          <p:nvPr/>
        </p:nvSpPr>
        <p:spPr>
          <a:xfrm>
            <a:off x="1028520" y="2904840"/>
            <a:ext cx="2147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수동 주행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Google Shape;71;p14"/>
          <p:cNvSpPr/>
          <p:nvPr/>
        </p:nvSpPr>
        <p:spPr>
          <a:xfrm>
            <a:off x="3637440" y="2904840"/>
            <a:ext cx="99637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블루투스를 통해 수신한 문자로 조작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72;p14"/>
          <p:cNvSpPr/>
          <p:nvPr/>
        </p:nvSpPr>
        <p:spPr>
          <a:xfrm>
            <a:off x="801360" y="3411360"/>
            <a:ext cx="13026960" cy="6494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73;p14"/>
          <p:cNvSpPr/>
          <p:nvPr/>
        </p:nvSpPr>
        <p:spPr>
          <a:xfrm>
            <a:off x="1028520" y="3555360"/>
            <a:ext cx="2147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자율 주행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74;p14"/>
          <p:cNvSpPr/>
          <p:nvPr/>
        </p:nvSpPr>
        <p:spPr>
          <a:xfrm>
            <a:off x="3637440" y="3555360"/>
            <a:ext cx="99637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초음파 센서로 장애물을 감지하고 자동으로 회피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Google Shape;75;p14"/>
          <p:cNvSpPr/>
          <p:nvPr/>
        </p:nvSpPr>
        <p:spPr>
          <a:xfrm>
            <a:off x="801360" y="4061880"/>
            <a:ext cx="13026960" cy="6494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76;p14"/>
          <p:cNvSpPr/>
          <p:nvPr/>
        </p:nvSpPr>
        <p:spPr>
          <a:xfrm>
            <a:off x="1028520" y="4205520"/>
            <a:ext cx="2147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모드 전환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Google Shape;77;p14"/>
          <p:cNvSpPr/>
          <p:nvPr/>
        </p:nvSpPr>
        <p:spPr>
          <a:xfrm>
            <a:off x="3637440" y="4205520"/>
            <a:ext cx="99637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버튼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블루투스로 수동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/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자율 모드 전환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78;p14"/>
          <p:cNvSpPr/>
          <p:nvPr/>
        </p:nvSpPr>
        <p:spPr>
          <a:xfrm>
            <a:off x="801360" y="4712040"/>
            <a:ext cx="13026960" cy="6494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Google Shape;79;p14"/>
          <p:cNvSpPr/>
          <p:nvPr/>
        </p:nvSpPr>
        <p:spPr>
          <a:xfrm>
            <a:off x="1028520" y="4855680"/>
            <a:ext cx="2147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속도 조절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Google Shape;80;p14"/>
          <p:cNvSpPr/>
          <p:nvPr/>
        </p:nvSpPr>
        <p:spPr>
          <a:xfrm>
            <a:off x="3637440" y="4855680"/>
            <a:ext cx="99637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블루투스로 수신한 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'0'~'9'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문자로 모터 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PWM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펄스값 조절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Google Shape;81;p14"/>
          <p:cNvSpPr/>
          <p:nvPr/>
        </p:nvSpPr>
        <p:spPr>
          <a:xfrm>
            <a:off x="801360" y="5362560"/>
            <a:ext cx="13026960" cy="6494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Google Shape;82;p14"/>
          <p:cNvSpPr/>
          <p:nvPr/>
        </p:nvSpPr>
        <p:spPr>
          <a:xfrm>
            <a:off x="1028520" y="5506200"/>
            <a:ext cx="2147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RGB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표시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Google Shape;83;p14"/>
          <p:cNvSpPr/>
          <p:nvPr/>
        </p:nvSpPr>
        <p:spPr>
          <a:xfrm>
            <a:off x="3637440" y="5506200"/>
            <a:ext cx="99637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수동 모드 시 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Green,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자율 모드 시 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Red LED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표시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Google Shape;84;p14"/>
          <p:cNvSpPr/>
          <p:nvPr/>
        </p:nvSpPr>
        <p:spPr>
          <a:xfrm>
            <a:off x="12653280" y="7551360"/>
            <a:ext cx="1900440" cy="60156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Google Shape;85;p14"/>
          <p:cNvSpPr/>
          <p:nvPr/>
        </p:nvSpPr>
        <p:spPr>
          <a:xfrm>
            <a:off x="801360" y="6048360"/>
            <a:ext cx="1302696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Google Shape;86;p14"/>
          <p:cNvSpPr/>
          <p:nvPr/>
        </p:nvSpPr>
        <p:spPr>
          <a:xfrm>
            <a:off x="1028520" y="6192000"/>
            <a:ext cx="2147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RFID 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기능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87;p14"/>
          <p:cNvSpPr/>
          <p:nvPr/>
        </p:nvSpPr>
        <p:spPr>
          <a:xfrm>
            <a:off x="3637440" y="6192000"/>
            <a:ext cx="99637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지정된 </a:t>
            </a:r>
            <a:r>
              <a:rPr b="0" lang="en-US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RFID</a:t>
            </a:r>
            <a:r>
              <a:rPr b="0" lang="zh-CN" sz="17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로 데이터 수신시에만 작동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93;p15"/>
          <p:cNvSpPr/>
          <p:nvPr/>
        </p:nvSpPr>
        <p:spPr>
          <a:xfrm>
            <a:off x="793800" y="72216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zh-CN" sz="4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팀 </a:t>
            </a:r>
            <a:r>
              <a:rPr b="1" lang="en-US" sz="4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R&amp;R (</a:t>
            </a:r>
            <a:r>
              <a:rPr b="1" lang="zh-CN" sz="4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역할 분담</a:t>
            </a:r>
            <a:r>
              <a:rPr b="1" lang="en-US" sz="4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)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Google Shape;94;p15"/>
          <p:cNvSpPr/>
          <p:nvPr/>
        </p:nvSpPr>
        <p:spPr>
          <a:xfrm>
            <a:off x="793800" y="3095280"/>
            <a:ext cx="6407280" cy="2167920"/>
          </a:xfrm>
          <a:prstGeom prst="roundRect">
            <a:avLst>
              <a:gd name="adj" fmla="val 1569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Google Shape;95;p15"/>
          <p:cNvSpPr/>
          <p:nvPr/>
        </p:nvSpPr>
        <p:spPr>
          <a:xfrm>
            <a:off x="1020600" y="33220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zh-CN" sz="2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민형기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Google Shape;96;p15"/>
          <p:cNvSpPr/>
          <p:nvPr/>
        </p:nvSpPr>
        <p:spPr>
          <a:xfrm>
            <a:off x="1020600" y="3812400"/>
            <a:ext cx="5953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RFID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인식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부저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전원 회로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97;p15"/>
          <p:cNvSpPr/>
          <p:nvPr/>
        </p:nvSpPr>
        <p:spPr>
          <a:xfrm>
            <a:off x="7428600" y="3095280"/>
            <a:ext cx="6407280" cy="2167920"/>
          </a:xfrm>
          <a:prstGeom prst="roundRect">
            <a:avLst>
              <a:gd name="adj" fmla="val 1569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98;p15"/>
          <p:cNvSpPr/>
          <p:nvPr/>
        </p:nvSpPr>
        <p:spPr>
          <a:xfrm>
            <a:off x="7655400" y="33220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zh-CN" sz="2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한상진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99;p15"/>
          <p:cNvSpPr/>
          <p:nvPr/>
        </p:nvSpPr>
        <p:spPr>
          <a:xfrm>
            <a:off x="793800" y="5491080"/>
            <a:ext cx="6407280" cy="2167920"/>
          </a:xfrm>
          <a:prstGeom prst="roundRect">
            <a:avLst>
              <a:gd name="adj" fmla="val 1569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00;p15"/>
          <p:cNvSpPr/>
          <p:nvPr/>
        </p:nvSpPr>
        <p:spPr>
          <a:xfrm>
            <a:off x="7655400" y="3812400"/>
            <a:ext cx="5953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UART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통신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PWM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제어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Google Shape;101;p15"/>
          <p:cNvSpPr/>
          <p:nvPr/>
        </p:nvSpPr>
        <p:spPr>
          <a:xfrm>
            <a:off x="7655400" y="4311360"/>
            <a:ext cx="59536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블루투스 통신용 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UART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드라이버 개발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PWM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제어를 통한 모터 구동 로직 정밀 조정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Google Shape;102;p15"/>
          <p:cNvSpPr/>
          <p:nvPr/>
        </p:nvSpPr>
        <p:spPr>
          <a:xfrm>
            <a:off x="1020600" y="57178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zh-CN" sz="2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진영제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Google Shape;103;p15"/>
          <p:cNvSpPr/>
          <p:nvPr/>
        </p:nvSpPr>
        <p:spPr>
          <a:xfrm>
            <a:off x="7428600" y="5491080"/>
            <a:ext cx="6407280" cy="2167920"/>
          </a:xfrm>
          <a:prstGeom prst="roundRect">
            <a:avLst>
              <a:gd name="adj" fmla="val 1569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Google Shape;104;p15"/>
          <p:cNvSpPr/>
          <p:nvPr/>
        </p:nvSpPr>
        <p:spPr>
          <a:xfrm>
            <a:off x="1020600" y="6208200"/>
            <a:ext cx="5953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초음파 센서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자율주행 알고리즘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Google Shape;105;p15"/>
          <p:cNvSpPr/>
          <p:nvPr/>
        </p:nvSpPr>
        <p:spPr>
          <a:xfrm>
            <a:off x="1020600" y="6707160"/>
            <a:ext cx="59536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거리 측정 센서 제어 및 장애물 회피 알고리즘 설계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주행 경로 판단 로직 구현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106;p15"/>
          <p:cNvSpPr/>
          <p:nvPr/>
        </p:nvSpPr>
        <p:spPr>
          <a:xfrm>
            <a:off x="7655400" y="57178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zh-CN" sz="2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전길수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Google Shape;107;p15"/>
          <p:cNvSpPr/>
          <p:nvPr/>
        </p:nvSpPr>
        <p:spPr>
          <a:xfrm>
            <a:off x="1020600" y="4311360"/>
            <a:ext cx="59536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RFID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태그 인식 기능 및 부저 시스템 개발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.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하드웨어 구성과 전원 설계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STM32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초기 세팅 수행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Google Shape;108;p15"/>
          <p:cNvSpPr/>
          <p:nvPr/>
        </p:nvSpPr>
        <p:spPr>
          <a:xfrm>
            <a:off x="7655400" y="6208200"/>
            <a:ext cx="5953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FreeRTOS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태스크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RGB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제어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통합 테스트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Google Shape;109;p15"/>
          <p:cNvSpPr/>
          <p:nvPr/>
        </p:nvSpPr>
        <p:spPr>
          <a:xfrm>
            <a:off x="7655400" y="6707160"/>
            <a:ext cx="59536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FreeRTOS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태스크 기반 구조 설계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RGB LED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제어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전체 시스템 통합 및 기능 검증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Google Shape;110;p15"/>
          <p:cNvSpPr/>
          <p:nvPr/>
        </p:nvSpPr>
        <p:spPr>
          <a:xfrm>
            <a:off x="12805560" y="7657920"/>
            <a:ext cx="1752120" cy="5234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111;p15"/>
          <p:cNvSpPr/>
          <p:nvPr/>
        </p:nvSpPr>
        <p:spPr>
          <a:xfrm>
            <a:off x="793800" y="1695240"/>
            <a:ext cx="13042080" cy="1216080"/>
          </a:xfrm>
          <a:prstGeom prst="roundRect">
            <a:avLst>
              <a:gd name="adj" fmla="val 1569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zh-CN" sz="2200" strike="noStrike" u="none">
                <a:solidFill>
                  <a:srgbClr val="000000"/>
                </a:solidFill>
                <a:effectLst/>
                <a:uFillTx/>
                <a:latin typeface="Crimson Pro"/>
                <a:ea typeface="Crimson Pro"/>
              </a:rPr>
              <a:t>공통진행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수동 제어 기능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(UART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블루투스 통신 및 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PWM </a:t>
            </a: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제어</a:t>
            </a:r>
            <a:r>
              <a:rPr b="0" lang="en-US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)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chemeClr val="dk1"/>
                </a:solidFill>
                <a:effectLst/>
                <a:uFillTx/>
                <a:latin typeface="Heebo"/>
                <a:ea typeface="Heebo"/>
              </a:rPr>
              <a:t>기초 하드웨어 제작 및 자율주행 기본 구조 설계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17;p16"/>
          <p:cNvSpPr/>
          <p:nvPr/>
        </p:nvSpPr>
        <p:spPr>
          <a:xfrm>
            <a:off x="793800" y="866160"/>
            <a:ext cx="73245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zh-CN" sz="2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프로젝트 일정</a:t>
            </a:r>
            <a:r>
              <a:rPr b="1" lang="en-US" sz="2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(</a:t>
            </a:r>
            <a:r>
              <a:rPr b="1" lang="zh-CN" sz="2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간트 차트</a:t>
            </a:r>
            <a:r>
              <a:rPr b="1" lang="en-US" sz="2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)</a:t>
            </a:r>
            <a:endParaRPr b="0" lang="en-US" sz="2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18;p16"/>
          <p:cNvSpPr/>
          <p:nvPr/>
        </p:nvSpPr>
        <p:spPr>
          <a:xfrm>
            <a:off x="12653280" y="7551360"/>
            <a:ext cx="1900440" cy="60156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" name="Google Shape;119;p16" descr=""/>
          <p:cNvPicPr/>
          <p:nvPr/>
        </p:nvPicPr>
        <p:blipFill>
          <a:blip r:embed="rId1"/>
          <a:stretch/>
        </p:blipFill>
        <p:spPr>
          <a:xfrm>
            <a:off x="623880" y="3606840"/>
            <a:ext cx="13839120" cy="24854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101" name="Google Shape;120;p16"/>
          <p:cNvGraphicFramePr/>
          <p:nvPr/>
        </p:nvGraphicFramePr>
        <p:xfrm>
          <a:off x="12583080" y="2970000"/>
          <a:ext cx="1723320" cy="649440"/>
        </p:xfrm>
        <a:graphic>
          <a:graphicData uri="http://schemas.openxmlformats.org/drawingml/2006/table">
            <a:tbl>
              <a:tblPr/>
              <a:tblGrid>
                <a:gridCol w="1723680"/>
              </a:tblGrid>
              <a:tr h="10800">
                <a:tc>
                  <a:txBody>
                    <a:bodyPr lIns="28440" rIns="2844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Malgun Gothic"/>
                          <a:ea typeface="Malgun Gothic"/>
                        </a:rPr>
                        <a:t>1</a:t>
                      </a:r>
                      <a:r>
                        <a:rPr b="0" lang="zh-CN" sz="1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Malgun Gothic"/>
                          <a:ea typeface="Malgun Gothic"/>
                        </a:rPr>
                        <a:t>차 프로젝트 </a:t>
                      </a:r>
                      <a:r>
                        <a:rPr b="0" lang="en-US" sz="1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Malgun Gothic"/>
                          <a:ea typeface="Malgun Gothic"/>
                        </a:rPr>
                        <a:t>(7/2 ~ 7/11)</a:t>
                      </a:r>
                      <a:endParaRPr b="0" lang="en-US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28440" marR="28440">
                    <a:lnL w="8640">
                      <a:solidFill>
                        <a:srgbClr val="000000"/>
                      </a:solidFill>
                      <a:prstDash val="solid"/>
                    </a:lnL>
                    <a:lnR w="8640">
                      <a:solidFill>
                        <a:srgbClr val="000000"/>
                      </a:solidFill>
                      <a:prstDash val="solid"/>
                    </a:lnR>
                    <a:lnT w="8640">
                      <a:solidFill>
                        <a:srgbClr val="000000"/>
                      </a:solidFill>
                      <a:prstDash val="solid"/>
                    </a:lnT>
                    <a:lnB w="864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0800">
                <a:tc>
                  <a:txBody>
                    <a:bodyPr lIns="28440" rIns="2844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zh-CN" sz="1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Malgun Gothic"/>
                          <a:ea typeface="Malgun Gothic"/>
                        </a:rPr>
                        <a:t>테스트 </a:t>
                      </a:r>
                      <a:r>
                        <a:rPr b="0" lang="en-US" sz="1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Malgun Gothic"/>
                          <a:ea typeface="Malgun Gothic"/>
                        </a:rPr>
                        <a:t>: 7/8 ~ 7/11</a:t>
                      </a:r>
                      <a:endParaRPr b="0" lang="en-US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28440" marR="28440">
                    <a:lnL w="8640">
                      <a:solidFill>
                        <a:srgbClr val="000000"/>
                      </a:solidFill>
                      <a:prstDash val="solid"/>
                    </a:lnL>
                    <a:lnR w="8640">
                      <a:solidFill>
                        <a:srgbClr val="000000"/>
                      </a:solidFill>
                      <a:prstDash val="solid"/>
                    </a:lnR>
                    <a:lnT w="8640">
                      <a:solidFill>
                        <a:srgbClr val="000000"/>
                      </a:solidFill>
                      <a:prstDash val="solid"/>
                    </a:lnT>
                    <a:lnB w="86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2" name="Google Shape;121;p16"/>
          <p:cNvSpPr/>
          <p:nvPr/>
        </p:nvSpPr>
        <p:spPr>
          <a:xfrm>
            <a:off x="717480" y="1361520"/>
            <a:ext cx="641376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프로젝트 일정을 간단히 나타냈습니다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27;p17"/>
          <p:cNvSpPr/>
          <p:nvPr/>
        </p:nvSpPr>
        <p:spPr>
          <a:xfrm>
            <a:off x="436320" y="443520"/>
            <a:ext cx="4821120" cy="38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zh-CN" sz="2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시스템 구성 타이밍도 </a:t>
            </a:r>
            <a:r>
              <a:rPr b="1" lang="en-US" sz="24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(Time chart)</a:t>
            </a:r>
            <a:endParaRPr b="0" lang="en-US" sz="2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28;p17"/>
          <p:cNvSpPr/>
          <p:nvPr/>
        </p:nvSpPr>
        <p:spPr>
          <a:xfrm>
            <a:off x="436320" y="1082160"/>
            <a:ext cx="13757040" cy="19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3000"/>
              </a:lnSpc>
              <a:tabLst>
                <a:tab algn="l" pos="0"/>
              </a:tabLst>
            </a:pP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아래 타이밍도는 시스템의 주요 동작들이 어떤 순서로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어떤 태스크에 의해 실행되는지 보여줍니다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" name="Google Shape;129;p17" descr="preencoded.png"/>
          <p:cNvPicPr/>
          <p:nvPr/>
        </p:nvPicPr>
        <p:blipFill>
          <a:blip r:embed="rId1"/>
          <a:stretch/>
        </p:blipFill>
        <p:spPr>
          <a:xfrm>
            <a:off x="436320" y="1422000"/>
            <a:ext cx="4584960" cy="49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Google Shape;130;p17" descr="preencoded.png"/>
          <p:cNvPicPr/>
          <p:nvPr/>
        </p:nvPicPr>
        <p:blipFill>
          <a:blip r:embed="rId2"/>
          <a:stretch/>
        </p:blipFill>
        <p:spPr>
          <a:xfrm>
            <a:off x="5022000" y="1422000"/>
            <a:ext cx="4585320" cy="49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Google Shape;131;p17" descr="preencoded.png"/>
          <p:cNvPicPr/>
          <p:nvPr/>
        </p:nvPicPr>
        <p:blipFill>
          <a:blip r:embed="rId3"/>
          <a:stretch/>
        </p:blipFill>
        <p:spPr>
          <a:xfrm>
            <a:off x="9608040" y="1422000"/>
            <a:ext cx="4584960" cy="49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Google Shape;132;p17"/>
          <p:cNvSpPr/>
          <p:nvPr/>
        </p:nvSpPr>
        <p:spPr>
          <a:xfrm>
            <a:off x="7307640" y="2779200"/>
            <a:ext cx="14400" cy="2432520"/>
          </a:xfrm>
          <a:prstGeom prst="roundRect">
            <a:avLst>
              <a:gd name="adj" fmla="val 122738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Google Shape;133;p17"/>
          <p:cNvSpPr/>
          <p:nvPr/>
        </p:nvSpPr>
        <p:spPr>
          <a:xfrm>
            <a:off x="6816240" y="2912040"/>
            <a:ext cx="373320" cy="14400"/>
          </a:xfrm>
          <a:prstGeom prst="roundRect">
            <a:avLst>
              <a:gd name="adj" fmla="val 122738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40" bIns="5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Google Shape;134;p17"/>
          <p:cNvSpPr/>
          <p:nvPr/>
        </p:nvSpPr>
        <p:spPr>
          <a:xfrm>
            <a:off x="7174800" y="2779200"/>
            <a:ext cx="279720" cy="2797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Google Shape;135;p17"/>
          <p:cNvSpPr/>
          <p:nvPr/>
        </p:nvSpPr>
        <p:spPr>
          <a:xfrm>
            <a:off x="7221600" y="2802600"/>
            <a:ext cx="18648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1</a:t>
            </a:r>
            <a:endParaRPr b="0" lang="en-US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Google Shape;136;p17"/>
          <p:cNvSpPr/>
          <p:nvPr/>
        </p:nvSpPr>
        <p:spPr>
          <a:xfrm>
            <a:off x="5132880" y="2822040"/>
            <a:ext cx="1558080" cy="1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5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UART </a:t>
            </a:r>
            <a:r>
              <a:rPr b="1" lang="zh-CN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수신 </a:t>
            </a:r>
            <a:r>
              <a:rPr b="1" lang="en-US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(</a:t>
            </a:r>
            <a:r>
              <a:rPr b="1" lang="zh-CN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수동</a:t>
            </a:r>
            <a:r>
              <a:rPr b="1" lang="en-US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)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Google Shape;137;p17"/>
          <p:cNvSpPr/>
          <p:nvPr/>
        </p:nvSpPr>
        <p:spPr>
          <a:xfrm>
            <a:off x="436320" y="3091680"/>
            <a:ext cx="6254640" cy="19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63000"/>
              </a:lnSpc>
              <a:tabLst>
                <a:tab algn="l" pos="0"/>
              </a:tabLst>
            </a:pP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블루투스로부터 제어 명령 문자를 수신합니다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Google Shape;138;p17"/>
          <p:cNvSpPr/>
          <p:nvPr/>
        </p:nvSpPr>
        <p:spPr>
          <a:xfrm>
            <a:off x="7440120" y="3660120"/>
            <a:ext cx="373320" cy="14400"/>
          </a:xfrm>
          <a:prstGeom prst="roundRect">
            <a:avLst>
              <a:gd name="adj" fmla="val 122738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40" bIns="5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Google Shape;139;p17"/>
          <p:cNvSpPr/>
          <p:nvPr/>
        </p:nvSpPr>
        <p:spPr>
          <a:xfrm>
            <a:off x="7174800" y="3527280"/>
            <a:ext cx="279720" cy="2797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Google Shape;140;p17"/>
          <p:cNvSpPr/>
          <p:nvPr/>
        </p:nvSpPr>
        <p:spPr>
          <a:xfrm>
            <a:off x="7221600" y="3550680"/>
            <a:ext cx="18648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2</a:t>
            </a:r>
            <a:endParaRPr b="0" lang="en-US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Google Shape;141;p17"/>
          <p:cNvSpPr/>
          <p:nvPr/>
        </p:nvSpPr>
        <p:spPr>
          <a:xfrm>
            <a:off x="7938720" y="3570120"/>
            <a:ext cx="1558080" cy="1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MOTOR_TASK </a:t>
            </a:r>
            <a:r>
              <a:rPr b="1" lang="zh-CN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실행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Google Shape;142;p17"/>
          <p:cNvSpPr/>
          <p:nvPr/>
        </p:nvSpPr>
        <p:spPr>
          <a:xfrm>
            <a:off x="7938720" y="3839760"/>
            <a:ext cx="6254640" cy="19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3000"/>
              </a:lnSpc>
              <a:tabLst>
                <a:tab algn="l" pos="0"/>
              </a:tabLst>
            </a:pP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수신된 명령에 따라 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MOTOR_TASK</a:t>
            </a: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가 활성화됩니다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Google Shape;143;p17"/>
          <p:cNvSpPr/>
          <p:nvPr/>
        </p:nvSpPr>
        <p:spPr>
          <a:xfrm>
            <a:off x="6816240" y="4304880"/>
            <a:ext cx="373320" cy="14400"/>
          </a:xfrm>
          <a:prstGeom prst="roundRect">
            <a:avLst>
              <a:gd name="adj" fmla="val 122738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40" bIns="5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Google Shape;144;p17"/>
          <p:cNvSpPr/>
          <p:nvPr/>
        </p:nvSpPr>
        <p:spPr>
          <a:xfrm>
            <a:off x="7174800" y="4172040"/>
            <a:ext cx="279720" cy="2797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Google Shape;145;p17"/>
          <p:cNvSpPr/>
          <p:nvPr/>
        </p:nvSpPr>
        <p:spPr>
          <a:xfrm>
            <a:off x="7221600" y="4195440"/>
            <a:ext cx="18648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3</a:t>
            </a:r>
            <a:endParaRPr b="0" lang="en-US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Google Shape;146;p17"/>
          <p:cNvSpPr/>
          <p:nvPr/>
        </p:nvSpPr>
        <p:spPr>
          <a:xfrm>
            <a:off x="5132880" y="4214880"/>
            <a:ext cx="1558080" cy="1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5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PWM </a:t>
            </a:r>
            <a:r>
              <a:rPr b="1" lang="zh-CN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모터 제어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Google Shape;147;p17"/>
          <p:cNvSpPr/>
          <p:nvPr/>
        </p:nvSpPr>
        <p:spPr>
          <a:xfrm>
            <a:off x="436320" y="4484520"/>
            <a:ext cx="6254640" cy="19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63000"/>
              </a:lnSpc>
              <a:tabLst>
                <a:tab algn="l" pos="0"/>
              </a:tabLst>
            </a:pP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모터의 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PWM </a:t>
            </a: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신호를 조절하여 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RC</a:t>
            </a: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카를 제어합니다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Google Shape;148;p17"/>
          <p:cNvSpPr/>
          <p:nvPr/>
        </p:nvSpPr>
        <p:spPr>
          <a:xfrm>
            <a:off x="7307640" y="5352840"/>
            <a:ext cx="14400" cy="2432520"/>
          </a:xfrm>
          <a:prstGeom prst="roundRect">
            <a:avLst>
              <a:gd name="adj" fmla="val 122738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Google Shape;149;p17"/>
          <p:cNvSpPr/>
          <p:nvPr/>
        </p:nvSpPr>
        <p:spPr>
          <a:xfrm>
            <a:off x="6816240" y="5485320"/>
            <a:ext cx="373320" cy="14400"/>
          </a:xfrm>
          <a:prstGeom prst="roundRect">
            <a:avLst>
              <a:gd name="adj" fmla="val 122738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40" bIns="5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Google Shape;150;p17"/>
          <p:cNvSpPr/>
          <p:nvPr/>
        </p:nvSpPr>
        <p:spPr>
          <a:xfrm>
            <a:off x="7174800" y="5352840"/>
            <a:ext cx="279720" cy="2797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Google Shape;151;p17"/>
          <p:cNvSpPr/>
          <p:nvPr/>
        </p:nvSpPr>
        <p:spPr>
          <a:xfrm>
            <a:off x="7221600" y="5376240"/>
            <a:ext cx="18648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1</a:t>
            </a:r>
            <a:endParaRPr b="0" lang="en-US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Google Shape;152;p17"/>
          <p:cNvSpPr/>
          <p:nvPr/>
        </p:nvSpPr>
        <p:spPr>
          <a:xfrm>
            <a:off x="5132880" y="5395680"/>
            <a:ext cx="1558080" cy="1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5000"/>
              </a:lnSpc>
              <a:tabLst>
                <a:tab algn="l" pos="0"/>
              </a:tabLst>
            </a:pPr>
            <a:r>
              <a:rPr b="1" lang="en-US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HC_TASK </a:t>
            </a:r>
            <a:r>
              <a:rPr b="1" lang="zh-CN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실행 </a:t>
            </a:r>
            <a:r>
              <a:rPr b="1" lang="en-US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(</a:t>
            </a:r>
            <a:r>
              <a:rPr b="1" lang="zh-CN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자율</a:t>
            </a:r>
            <a:r>
              <a:rPr b="1" lang="en-US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)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Google Shape;153;p17"/>
          <p:cNvSpPr/>
          <p:nvPr/>
        </p:nvSpPr>
        <p:spPr>
          <a:xfrm>
            <a:off x="436320" y="5665320"/>
            <a:ext cx="6254640" cy="19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63000"/>
              </a:lnSpc>
              <a:tabLst>
                <a:tab algn="l" pos="0"/>
              </a:tabLst>
            </a:pP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HC_TASK</a:t>
            </a: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가 초음파 센서로부터 거리 데이터를 측정합니다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Google Shape;154;p17"/>
          <p:cNvSpPr/>
          <p:nvPr/>
        </p:nvSpPr>
        <p:spPr>
          <a:xfrm>
            <a:off x="7440120" y="6233400"/>
            <a:ext cx="373320" cy="14400"/>
          </a:xfrm>
          <a:prstGeom prst="roundRect">
            <a:avLst>
              <a:gd name="adj" fmla="val 122738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40" bIns="5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Google Shape;155;p17"/>
          <p:cNvSpPr/>
          <p:nvPr/>
        </p:nvSpPr>
        <p:spPr>
          <a:xfrm>
            <a:off x="7174800" y="6100920"/>
            <a:ext cx="279720" cy="2797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Google Shape;156;p17"/>
          <p:cNvSpPr/>
          <p:nvPr/>
        </p:nvSpPr>
        <p:spPr>
          <a:xfrm>
            <a:off x="7221600" y="6124320"/>
            <a:ext cx="18648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2</a:t>
            </a:r>
            <a:endParaRPr b="0" lang="en-US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Google Shape;157;p17"/>
          <p:cNvSpPr/>
          <p:nvPr/>
        </p:nvSpPr>
        <p:spPr>
          <a:xfrm>
            <a:off x="7938720" y="6143760"/>
            <a:ext cx="1558080" cy="1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zh-CN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거리 측정 및 회피 판단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Google Shape;158;p17"/>
          <p:cNvSpPr/>
          <p:nvPr/>
        </p:nvSpPr>
        <p:spPr>
          <a:xfrm>
            <a:off x="7938720" y="6413400"/>
            <a:ext cx="6254640" cy="19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3000"/>
              </a:lnSpc>
              <a:tabLst>
                <a:tab algn="l" pos="0"/>
              </a:tabLst>
            </a:pP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측정된 거리를 기반으로 장애물 회피 여부를 판단합니다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Google Shape;159;p17"/>
          <p:cNvSpPr/>
          <p:nvPr/>
        </p:nvSpPr>
        <p:spPr>
          <a:xfrm>
            <a:off x="6816240" y="6878520"/>
            <a:ext cx="373320" cy="14400"/>
          </a:xfrm>
          <a:prstGeom prst="roundRect">
            <a:avLst>
              <a:gd name="adj" fmla="val 122738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040" bIns="5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Google Shape;160;p17"/>
          <p:cNvSpPr/>
          <p:nvPr/>
        </p:nvSpPr>
        <p:spPr>
          <a:xfrm>
            <a:off x="7174800" y="6745680"/>
            <a:ext cx="279720" cy="2797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161;p17"/>
          <p:cNvSpPr/>
          <p:nvPr/>
        </p:nvSpPr>
        <p:spPr>
          <a:xfrm>
            <a:off x="7221600" y="6769080"/>
            <a:ext cx="18648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3</a:t>
            </a:r>
            <a:endParaRPr b="0" lang="en-US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162;p17"/>
          <p:cNvSpPr/>
          <p:nvPr/>
        </p:nvSpPr>
        <p:spPr>
          <a:xfrm>
            <a:off x="5132880" y="6788520"/>
            <a:ext cx="1558080" cy="1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25000"/>
              </a:lnSpc>
              <a:tabLst>
                <a:tab algn="l" pos="0"/>
              </a:tabLst>
            </a:pPr>
            <a:r>
              <a:rPr b="1" lang="zh-CN" sz="1200" strike="noStrike" u="none">
                <a:solidFill>
                  <a:srgbClr val="4c4c4d"/>
                </a:solidFill>
                <a:effectLst/>
                <a:uFillTx/>
                <a:latin typeface="Crimson Pro SemiBold"/>
                <a:ea typeface="Crimson Pro SemiBold"/>
              </a:rPr>
              <a:t>모터 제어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Google Shape;163;p17"/>
          <p:cNvSpPr/>
          <p:nvPr/>
        </p:nvSpPr>
        <p:spPr>
          <a:xfrm>
            <a:off x="436320" y="7058160"/>
            <a:ext cx="6254640" cy="19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63000"/>
              </a:lnSpc>
              <a:tabLst>
                <a:tab algn="l" pos="0"/>
              </a:tabLst>
            </a:pP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판단 결과에 따라 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RC</a:t>
            </a:r>
            <a:r>
              <a:rPr b="0" lang="zh-CN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카의 모터 동작을 제어합니다</a:t>
            </a:r>
            <a:r>
              <a:rPr b="0" lang="en-US" sz="950" strike="noStrike" u="none">
                <a:solidFill>
                  <a:srgbClr val="4c4c4d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Google Shape;164;p17"/>
          <p:cNvSpPr/>
          <p:nvPr/>
        </p:nvSpPr>
        <p:spPr>
          <a:xfrm>
            <a:off x="12653280" y="7551360"/>
            <a:ext cx="1900440" cy="60156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7b7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70;p18"/>
          <p:cNvSpPr/>
          <p:nvPr/>
        </p:nvSpPr>
        <p:spPr>
          <a:xfrm>
            <a:off x="12686760" y="7570800"/>
            <a:ext cx="1859760" cy="567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Google Shape;171;p18"/>
          <p:cNvSpPr/>
          <p:nvPr/>
        </p:nvSpPr>
        <p:spPr>
          <a:xfrm>
            <a:off x="348120" y="321480"/>
            <a:ext cx="62658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zh-CN" sz="32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전체 시스템 흐름도 </a:t>
            </a:r>
            <a:r>
              <a:rPr b="1" lang="en-US" sz="32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(Flow chart)</a:t>
            </a:r>
            <a:endParaRPr b="0" lang="en-US" sz="3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3" name="Google Shape;172;p18" descr=""/>
          <p:cNvPicPr/>
          <p:nvPr/>
        </p:nvPicPr>
        <p:blipFill>
          <a:blip r:embed="rId1"/>
          <a:stretch/>
        </p:blipFill>
        <p:spPr>
          <a:xfrm>
            <a:off x="3128040" y="1537560"/>
            <a:ext cx="8373960" cy="550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Google Shape;173;p18"/>
          <p:cNvSpPr/>
          <p:nvPr/>
        </p:nvSpPr>
        <p:spPr>
          <a:xfrm>
            <a:off x="348120" y="893160"/>
            <a:ext cx="641376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시스템 흐름도 중 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RTOS</a:t>
            </a: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의 흐름을 나타냈습니다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7b7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79;p19"/>
          <p:cNvSpPr/>
          <p:nvPr/>
        </p:nvSpPr>
        <p:spPr>
          <a:xfrm>
            <a:off x="12686760" y="7570800"/>
            <a:ext cx="1859760" cy="567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Google Shape;180;p19"/>
          <p:cNvSpPr/>
          <p:nvPr/>
        </p:nvSpPr>
        <p:spPr>
          <a:xfrm>
            <a:off x="348120" y="321480"/>
            <a:ext cx="62658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1" lang="zh-CN" sz="32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전체 시스템 흐름도 </a:t>
            </a:r>
            <a:r>
              <a:rPr b="1" lang="en-US" sz="3250" strike="noStrike" u="none">
                <a:solidFill>
                  <a:srgbClr val="152d47"/>
                </a:solidFill>
                <a:effectLst/>
                <a:uFillTx/>
                <a:latin typeface="Crimson Pro SemiBold"/>
                <a:ea typeface="Crimson Pro SemiBold"/>
              </a:rPr>
              <a:t>(Flow chart)</a:t>
            </a:r>
            <a:endParaRPr b="0" lang="en-US" sz="3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Google Shape;181;p19" descr=""/>
          <p:cNvPicPr/>
          <p:nvPr/>
        </p:nvPicPr>
        <p:blipFill>
          <a:blip r:embed="rId1"/>
          <a:stretch/>
        </p:blipFill>
        <p:spPr>
          <a:xfrm>
            <a:off x="323640" y="1403640"/>
            <a:ext cx="13982040" cy="5878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Google Shape;182;p19"/>
          <p:cNvSpPr/>
          <p:nvPr/>
        </p:nvSpPr>
        <p:spPr>
          <a:xfrm>
            <a:off x="348120" y="893160"/>
            <a:ext cx="641376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시스템 흐름도 중 자율주행의 흐름을 나타냈습니다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7b7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88;p20"/>
          <p:cNvSpPr/>
          <p:nvPr/>
        </p:nvSpPr>
        <p:spPr>
          <a:xfrm>
            <a:off x="7924680" y="552600"/>
            <a:ext cx="5464080" cy="75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8280">
              <a:lnSpc>
                <a:spcPct val="100000"/>
              </a:lnSpc>
              <a:buClr>
                <a:srgbClr val="000000"/>
              </a:buClr>
              <a:buFont typeface="Crimson Pro"/>
              <a:buChar char="●"/>
              <a:tabLst>
                <a:tab algn="l" pos="0"/>
              </a:tabLst>
            </a:pPr>
            <a:r>
              <a:rPr b="1" lang="zh-CN" sz="2200" strike="noStrike" u="none">
                <a:solidFill>
                  <a:srgbClr val="000000"/>
                </a:solidFill>
                <a:effectLst/>
                <a:uFillTx/>
                <a:latin typeface="Crimson Pro"/>
                <a:ea typeface="Crimson Pro"/>
              </a:rPr>
              <a:t>동작 과정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스마트폰 앱에서 버튼 클릭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블루투스 모듈이 데이터 송신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MCU(UART </a:t>
            </a: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인터럽트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)</a:t>
            </a: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수신 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-&gt; </a:t>
            </a: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해당 모터 함수 호출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모터 동작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8280">
              <a:lnSpc>
                <a:spcPct val="100000"/>
              </a:lnSpc>
              <a:buClr>
                <a:srgbClr val="000000"/>
              </a:buClr>
              <a:buFont typeface="Crimson Pro"/>
              <a:buChar char="●"/>
              <a:tabLst>
                <a:tab algn="l" pos="0"/>
              </a:tabLst>
            </a:pPr>
            <a:r>
              <a:rPr b="1" lang="zh-CN" sz="2200" strike="noStrike" u="none">
                <a:solidFill>
                  <a:srgbClr val="000000"/>
                </a:solidFill>
                <a:effectLst/>
                <a:uFillTx/>
                <a:latin typeface="Crimson Pro"/>
                <a:ea typeface="Crimson Pro"/>
              </a:rPr>
              <a:t>핵심 특징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실시간 수동 조작 가능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다양한 속도 및 방향 제어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안정적인 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UART </a:t>
            </a: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통신 기반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Google Shape;189;p20"/>
          <p:cNvSpPr/>
          <p:nvPr/>
        </p:nvSpPr>
        <p:spPr>
          <a:xfrm>
            <a:off x="12686760" y="7570800"/>
            <a:ext cx="1859760" cy="567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Google Shape;190;p20" descr=""/>
          <p:cNvPicPr/>
          <p:nvPr/>
        </p:nvPicPr>
        <p:blipFill>
          <a:blip r:embed="rId1"/>
          <a:stretch/>
        </p:blipFill>
        <p:spPr>
          <a:xfrm>
            <a:off x="0" y="0"/>
            <a:ext cx="6971760" cy="8228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7b7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96;p21"/>
          <p:cNvSpPr/>
          <p:nvPr/>
        </p:nvSpPr>
        <p:spPr>
          <a:xfrm>
            <a:off x="7854120" y="1786320"/>
            <a:ext cx="6356880" cy="68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68280">
              <a:lnSpc>
                <a:spcPct val="100000"/>
              </a:lnSpc>
              <a:buClr>
                <a:srgbClr val="000000"/>
              </a:buClr>
              <a:buFont typeface="Crimson Pro"/>
              <a:buChar char="●"/>
              <a:tabLst>
                <a:tab algn="l" pos="0"/>
              </a:tabLst>
            </a:pPr>
            <a:r>
              <a:rPr b="1" lang="zh-CN" sz="2200" strike="noStrike" u="none">
                <a:solidFill>
                  <a:srgbClr val="000000"/>
                </a:solidFill>
                <a:effectLst/>
                <a:uFillTx/>
                <a:latin typeface="Crimson Pro"/>
                <a:ea typeface="Crimson Pro"/>
              </a:rPr>
              <a:t>동작 과정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HC-SR04 </a:t>
            </a: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초음파 센서를 이용해 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RC</a:t>
            </a: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카 전방 및 좌우 거리 정보를 실시간으로 측정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임계 거리 이하로 감지 시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장애물로 판단 자동 정지 및 회피 로직 실행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>
              <a:lnSpc>
                <a:spcPct val="1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좌우 초음파 값 비교 후 보다 넓은 방향 경로 설정</a:t>
            </a: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, </a:t>
            </a: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자동 방향 전환 및 주행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	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74760" algn="just">
              <a:lnSpc>
                <a:spcPct val="100000"/>
              </a:lnSpc>
              <a:buClr>
                <a:srgbClr val="000000"/>
              </a:buClr>
              <a:buFont typeface="Crimson Pro"/>
              <a:buChar char="●"/>
              <a:tabLst>
                <a:tab algn="l" pos="0"/>
              </a:tabLst>
            </a:pPr>
            <a:r>
              <a:rPr b="1" lang="zh-CN" sz="2300" strike="noStrike" u="none">
                <a:solidFill>
                  <a:srgbClr val="000000"/>
                </a:solidFill>
                <a:effectLst/>
                <a:uFillTx/>
                <a:latin typeface="Crimson Pro"/>
                <a:ea typeface="Crimson Pro"/>
              </a:rPr>
              <a:t>포인트</a:t>
            </a:r>
            <a:endParaRPr b="0" lang="en-US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371600" algn="just">
              <a:lnSpc>
                <a:spcPct val="2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 algn="just">
              <a:lnSpc>
                <a:spcPct val="2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정확한 거리 인식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 algn="just">
              <a:lnSpc>
                <a:spcPct val="2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자동 정지 및 방향 전환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39840" algn="just">
              <a:lnSpc>
                <a:spcPct val="200000"/>
              </a:lnSpc>
              <a:buClr>
                <a:srgbClr val="000000"/>
              </a:buClr>
              <a:buFont typeface="Heebo"/>
              <a:buAutoNum type="arabicPeriod"/>
              <a:tabLst>
                <a:tab algn="l" pos="0"/>
              </a:tabLst>
            </a:pPr>
            <a:r>
              <a:rPr b="0" lang="zh-CN" sz="1750" strike="noStrike" u="none">
                <a:solidFill>
                  <a:srgbClr val="000000"/>
                </a:solidFill>
                <a:effectLst/>
                <a:uFillTx/>
                <a:latin typeface="Heebo"/>
                <a:ea typeface="Heebo"/>
              </a:rPr>
              <a:t>초음파 센서 기반 장애물 회피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Google Shape;197;p21"/>
          <p:cNvSpPr/>
          <p:nvPr/>
        </p:nvSpPr>
        <p:spPr>
          <a:xfrm>
            <a:off x="12686760" y="7570800"/>
            <a:ext cx="1859760" cy="567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4" name="Google Shape;198;p21" descr=""/>
          <p:cNvPicPr/>
          <p:nvPr/>
        </p:nvPicPr>
        <p:blipFill>
          <a:blip r:embed="rId1"/>
          <a:stretch/>
        </p:blipFill>
        <p:spPr>
          <a:xfrm>
            <a:off x="0" y="0"/>
            <a:ext cx="6971760" cy="8228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LibreOffice/25.2.4.3$Linux_X86_64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2025-07-11T13:15:10Z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